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맑은 고딕" panose="020B0503020000020004" pitchFamily="50" charset="-127"/>
      <p:regular r:id="rId11"/>
      <p:bold r:id="rId12"/>
    </p:embeddedFont>
    <p:embeddedFont>
      <p:font typeface="Alice" panose="020B0600000101010101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Lora" panose="020B0600000101010101" charset="0"/>
      <p:regular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1692" y="10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624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733193"/>
            <a:ext cx="7556421" cy="1956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61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그리스와 터키 여행의 매력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6280190" y="4029789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그리스와 터키는 아름다운 자연경관과 고대 역사, 풍부한 문화유산을 자랑하는 매력적인 여행지입니다. 에게해의 아름다운 섬들, 아테네의 웅장한 고대 유적지, 이스탄불의 화려한 랜드마크까지 - 이 두 나라는 여행객들을 사로잡는 다양한 면모를 보여줍니다. 독특한 요리와 따뜻한 환대, 그리고 풍요로운 역사가 깃든 이 지역을 방문하면 잊지 못할 경험을 할 수 있을 것입니다.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6116360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10" y="6123980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56440" y="6099453"/>
            <a:ext cx="1784152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2C2821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작성자: 선경 임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03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4826" y="580192"/>
            <a:ext cx="6175891" cy="659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그리스와 터키의 역사와 문화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6529864" y="1556028"/>
            <a:ext cx="22860" cy="6094095"/>
          </a:xfrm>
          <a:prstGeom prst="roundRect">
            <a:avLst>
              <a:gd name="adj" fmla="val 138453"/>
            </a:avLst>
          </a:prstGeom>
          <a:solidFill>
            <a:srgbClr val="D6D3CC"/>
          </a:solidFill>
          <a:ln/>
        </p:spPr>
      </p:sp>
      <p:sp>
        <p:nvSpPr>
          <p:cNvPr id="5" name="Shape 2"/>
          <p:cNvSpPr/>
          <p:nvPr/>
        </p:nvSpPr>
        <p:spPr>
          <a:xfrm>
            <a:off x="6755785" y="2019181"/>
            <a:ext cx="738426" cy="22860"/>
          </a:xfrm>
          <a:prstGeom prst="roundRect">
            <a:avLst>
              <a:gd name="adj" fmla="val 138453"/>
            </a:avLst>
          </a:prstGeom>
          <a:solidFill>
            <a:srgbClr val="D6D3CC"/>
          </a:solidFill>
          <a:ln/>
        </p:spPr>
      </p:sp>
      <p:sp>
        <p:nvSpPr>
          <p:cNvPr id="6" name="Shape 3"/>
          <p:cNvSpPr/>
          <p:nvPr/>
        </p:nvSpPr>
        <p:spPr>
          <a:xfrm>
            <a:off x="6303943" y="1793319"/>
            <a:ext cx="474702" cy="4747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7" name="Text 4"/>
          <p:cNvSpPr/>
          <p:nvPr/>
        </p:nvSpPr>
        <p:spPr>
          <a:xfrm>
            <a:off x="6473488" y="1872377"/>
            <a:ext cx="135493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1</a:t>
            </a:r>
            <a:endParaRPr lang="en-US" sz="2450" dirty="0"/>
          </a:p>
        </p:txBody>
      </p:sp>
      <p:sp>
        <p:nvSpPr>
          <p:cNvPr id="8" name="Text 5"/>
          <p:cNvSpPr/>
          <p:nvPr/>
        </p:nvSpPr>
        <p:spPr>
          <a:xfrm>
            <a:off x="7701796" y="1767007"/>
            <a:ext cx="2637473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고대 문명의 발상지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7701796" y="2223135"/>
            <a:ext cx="6190178" cy="1012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그리스와 터키는 서양 문명의 기원을 간직하고 있는 곳입니다. 고대 그리스와 로마의 유산이 잘 보존된 이 지역은 수많은 역사적 유적지와 유물을 자랑합니다.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6755785" y="4120872"/>
            <a:ext cx="738426" cy="22860"/>
          </a:xfrm>
          <a:prstGeom prst="roundRect">
            <a:avLst>
              <a:gd name="adj" fmla="val 138453"/>
            </a:avLst>
          </a:prstGeom>
          <a:solidFill>
            <a:srgbClr val="D6D3CC"/>
          </a:solidFill>
          <a:ln/>
        </p:spPr>
      </p:sp>
      <p:sp>
        <p:nvSpPr>
          <p:cNvPr id="11" name="Shape 8"/>
          <p:cNvSpPr/>
          <p:nvPr/>
        </p:nvSpPr>
        <p:spPr>
          <a:xfrm>
            <a:off x="6303943" y="3895011"/>
            <a:ext cx="474702" cy="4747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12" name="Text 9"/>
          <p:cNvSpPr/>
          <p:nvPr/>
        </p:nvSpPr>
        <p:spPr>
          <a:xfrm>
            <a:off x="6463605" y="3974068"/>
            <a:ext cx="15537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2</a:t>
            </a:r>
            <a:endParaRPr lang="en-US" sz="2450" dirty="0"/>
          </a:p>
        </p:txBody>
      </p:sp>
      <p:sp>
        <p:nvSpPr>
          <p:cNvPr id="13" name="Text 10"/>
          <p:cNvSpPr/>
          <p:nvPr/>
        </p:nvSpPr>
        <p:spPr>
          <a:xfrm>
            <a:off x="7701796" y="3868698"/>
            <a:ext cx="2637473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다양한 문화적 영향</a:t>
            </a:r>
            <a:endParaRPr lang="en-US" sz="2050" dirty="0"/>
          </a:p>
        </p:txBody>
      </p:sp>
      <p:sp>
        <p:nvSpPr>
          <p:cNvPr id="14" name="Text 11"/>
          <p:cNvSpPr/>
          <p:nvPr/>
        </p:nvSpPr>
        <p:spPr>
          <a:xfrm>
            <a:off x="7701796" y="4324826"/>
            <a:ext cx="6190178" cy="1012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중동, 유럽, 지중해 문화가 교차하는 지점에 위치한 이 두 나라는 다양한 문화적 전통을 아우릅니다. 이슬람과 기독교, 유대교의 영향이 공존하며 풍부한 문화유산을 형성했습니다.</a:t>
            </a:r>
            <a:endParaRPr lang="en-US" sz="1650" dirty="0"/>
          </a:p>
        </p:txBody>
      </p:sp>
      <p:sp>
        <p:nvSpPr>
          <p:cNvPr id="15" name="Shape 12"/>
          <p:cNvSpPr/>
          <p:nvPr/>
        </p:nvSpPr>
        <p:spPr>
          <a:xfrm>
            <a:off x="6755785" y="6222563"/>
            <a:ext cx="738426" cy="22860"/>
          </a:xfrm>
          <a:prstGeom prst="roundRect">
            <a:avLst>
              <a:gd name="adj" fmla="val 138453"/>
            </a:avLst>
          </a:prstGeom>
          <a:solidFill>
            <a:srgbClr val="D6D3CC"/>
          </a:solidFill>
          <a:ln/>
        </p:spPr>
      </p:sp>
      <p:sp>
        <p:nvSpPr>
          <p:cNvPr id="16" name="Shape 13"/>
          <p:cNvSpPr/>
          <p:nvPr/>
        </p:nvSpPr>
        <p:spPr>
          <a:xfrm>
            <a:off x="6303943" y="5996702"/>
            <a:ext cx="474702" cy="4747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17" name="Text 14"/>
          <p:cNvSpPr/>
          <p:nvPr/>
        </p:nvSpPr>
        <p:spPr>
          <a:xfrm>
            <a:off x="6464201" y="6075759"/>
            <a:ext cx="154067" cy="31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3</a:t>
            </a:r>
            <a:endParaRPr lang="en-US" sz="2450" dirty="0"/>
          </a:p>
        </p:txBody>
      </p:sp>
      <p:sp>
        <p:nvSpPr>
          <p:cNvPr id="18" name="Text 15"/>
          <p:cNvSpPr/>
          <p:nvPr/>
        </p:nvSpPr>
        <p:spPr>
          <a:xfrm>
            <a:off x="7701796" y="5970389"/>
            <a:ext cx="2637473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현대적 모습</a:t>
            </a:r>
            <a:endParaRPr lang="en-US" sz="2050" dirty="0"/>
          </a:p>
        </p:txBody>
      </p:sp>
      <p:sp>
        <p:nvSpPr>
          <p:cNvPr id="19" name="Text 16"/>
          <p:cNvSpPr/>
          <p:nvPr/>
        </p:nvSpPr>
        <p:spPr>
          <a:xfrm>
            <a:off x="7701796" y="6426518"/>
            <a:ext cx="6190178" cy="10126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오랜 역사 속에서도 그리스와 터키는 현대적인 면모를 잘 간직하고 있습니다. 세계적인 관광지로 자리매김하며 전통과 현대가 공존하는 매력적인 여행지로 거듭났습니다.</a:t>
            </a:r>
            <a:endParaRPr lang="en-US" sz="1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77058"/>
            <a:ext cx="676525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아테네에서 볼 수 있는 명소들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4528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아크로폴리스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033957"/>
            <a:ext cx="397811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아테네의 상징인 아크로폴리스는 그리스 고대 유적의 백미입니다. 파르테논 신전, 에레히튬 神殿 등 웅장한 건축물들이 자리잡고 있으며, 아테네 전경을 한눈에 볼 수 있는 전망대로도 유명합니다.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34528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아크로폴리스 박물관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4033957"/>
            <a:ext cx="397811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아크로폴리스 입구에 자리한 이 박물관은 유적지에서 발견된 수많은 유물들을 전시하고 있습니다. 고대 그리스 예술과 문화를 생생하게 느낄 수 있는 보물 같은 공간입니다.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34528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시너그레이트 광장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4033957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아크로폴리스 근처에 위치한 이 광장은 카페와 레스토랑이 밀집된 활기 넘치는 장소입니다. 아테네의 현대적인 모습을 느낄 수 있는 여행객들의 필수 방문지입니다.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99755"/>
            <a:ext cx="703397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아크로폴리스와 파르테논 신전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1948696"/>
            <a:ext cx="3664863" cy="3121462"/>
          </a:xfrm>
          <a:prstGeom prst="roundRect">
            <a:avLst>
              <a:gd name="adj" fmla="val 1090"/>
            </a:avLst>
          </a:prstGeom>
          <a:solidFill>
            <a:srgbClr val="F0EDE6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21755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파르테논 신전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604" y="2665928"/>
            <a:ext cx="3211235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아크로폴리스의 가장 대표적인 건축물인 파르테논 신전은 고대 그리스 건축의 정수를 보여줍니다. 웅장한 규모와 아름다운 조각들로 유명하며, 2,500년 전 모습을 잘 보존하고 있습니다.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1948696"/>
            <a:ext cx="3664863" cy="3121462"/>
          </a:xfrm>
          <a:prstGeom prst="roundRect">
            <a:avLst>
              <a:gd name="adj" fmla="val 1090"/>
            </a:avLst>
          </a:prstGeom>
          <a:solidFill>
            <a:srgbClr val="F0EDE6"/>
          </a:solidFill>
          <a:ln/>
        </p:spPr>
      </p:sp>
      <p:sp>
        <p:nvSpPr>
          <p:cNvPr id="8" name="Text 5"/>
          <p:cNvSpPr/>
          <p:nvPr/>
        </p:nvSpPr>
        <p:spPr>
          <a:xfrm>
            <a:off x="4912281" y="21755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아크로폴리스 전체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2281" y="2665928"/>
            <a:ext cx="321123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아크로폴리스는 고대 그리스의 정치, 종교, 문화의 중심지였습니다. 파르테논 신전 외에도 에레히튬 신전, 프로필레이아 성문 등 아름다운 건축물들이 자리잡고 있습니다.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296972"/>
            <a:ext cx="7556421" cy="2032754"/>
          </a:xfrm>
          <a:prstGeom prst="roundRect">
            <a:avLst>
              <a:gd name="adj" fmla="val 1674"/>
            </a:avLst>
          </a:prstGeom>
          <a:solidFill>
            <a:srgbClr val="F0EDE6"/>
          </a:solidFill>
          <a:ln/>
        </p:spPr>
      </p:sp>
      <p:sp>
        <p:nvSpPr>
          <p:cNvPr id="11" name="Text 8"/>
          <p:cNvSpPr/>
          <p:nvPr/>
        </p:nvSpPr>
        <p:spPr>
          <a:xfrm>
            <a:off x="1020604" y="552378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세계문화유산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0604" y="6014204"/>
            <a:ext cx="710279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유네스코가 지정한 세계문화유산인 아크로폴리스는 고대 그리스 문명의 걸작으로 손꼽힙니다. 이 유적지를 둘러보면 그리스의 찬란한 과거를 직접 느낄 수 있습니다.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8040" y="750927"/>
            <a:ext cx="6571655" cy="662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이스탄불의 매력적인 랜드마크</a:t>
            </a:r>
            <a:endParaRPr lang="en-US" sz="41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040" y="1730931"/>
            <a:ext cx="529709" cy="52970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28040" y="2472452"/>
            <a:ext cx="2648903" cy="33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블루 모스크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6228040" y="2930604"/>
            <a:ext cx="3671411" cy="1356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이스탄불의 대표적인 랜드마크인 블루 모스크는 아름다운 청색 타일로 유명합니다. 웅장한 규모와 정교한 디자인으로 방문객들을 사로잡습니다.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7229" y="1730931"/>
            <a:ext cx="529709" cy="52970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217229" y="2472452"/>
            <a:ext cx="2648903" cy="33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아야 소피아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10217229" y="2930604"/>
            <a:ext cx="3671530" cy="1356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비잔틴 양식의 아야 소피아는 과거 교회와 모스크를 오가며 이스탄불의 역사와 문화를 상징하는 건물입니다. 내부의 웅장한 천장 모자이크와 실내 장식이 인상적입니다.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8040" y="4922639"/>
            <a:ext cx="529709" cy="52970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28040" y="5664160"/>
            <a:ext cx="2648903" cy="33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톱카프 궁전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6228040" y="6122313"/>
            <a:ext cx="3671411" cy="1356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오스만 제국의 황궁이었던 톱카프 궁전은 화려한 건축과 예술품으로 유명합니다. 제국의 위용을 느낄 수 있는 중요한 역사 유적지입니다.</a:t>
            </a:r>
            <a:endParaRPr lang="en-US" sz="16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7229" y="4922639"/>
            <a:ext cx="529709" cy="52970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217229" y="5664160"/>
            <a:ext cx="2648903" cy="33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그랜드 바자르</a:t>
            </a:r>
            <a:endParaRPr lang="en-US" sz="2050" dirty="0"/>
          </a:p>
        </p:txBody>
      </p:sp>
      <p:sp>
        <p:nvSpPr>
          <p:cNvPr id="15" name="Text 8"/>
          <p:cNvSpPr/>
          <p:nvPr/>
        </p:nvSpPr>
        <p:spPr>
          <a:xfrm>
            <a:off x="10217229" y="6122313"/>
            <a:ext cx="3671530" cy="1356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이스탄불의 대표적인 재래시장인 그랜드 바자르는 방대한 규모와 다양한 상품으로 유명합니다. 돌과 벽돌로 이루어진 화려한 건축물도 볼거리입니다.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1937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3425" y="3361730"/>
            <a:ext cx="6616065" cy="654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보스포루스 해협과 블루 모스크</a:t>
            </a: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25" y="4330898"/>
            <a:ext cx="4387810" cy="8382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42975" y="5483423"/>
            <a:ext cx="2619375" cy="327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보스포루스 해협 유람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942975" y="5936575"/>
            <a:ext cx="396871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아시아와 유럽을 가르는 보스포루스 해협을 유람하며 이스탄불의 멋진 전경을 감상할 수 있습니다. 엘리자베스 공주 궁전, 요새 등 역사적 장소를 감상할 수 있습니다.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1235" y="4330898"/>
            <a:ext cx="4387810" cy="8382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330785" y="5483423"/>
            <a:ext cx="2619375" cy="327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블루 모스크 방문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5330785" y="5936575"/>
            <a:ext cx="396871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보스포루스 유람 후에는 이스탄불의 대표적인 랜드마크인 블루 모스크를 방문합니다. 화려한 청색 타일과 장엄한 규모의 모스크를 둘러보며 이슬람 문화를 느낄 수 있습니다.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9046" y="4330898"/>
            <a:ext cx="4387810" cy="83820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8596" y="5483423"/>
            <a:ext cx="2619375" cy="327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석양 감상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9718596" y="5936575"/>
            <a:ext cx="396871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모스크 방문 후에는 보스포루스 해협 야경을 감상하며 석양을 감상할 수 있습니다. 아름다운 자연 풍경과 건축물이 어우러져 이스탄불의 매력을 한층 더 느낄 수 있습니다.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727847"/>
            <a:ext cx="780847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그리스와 터키의 다양한 요리 문화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03193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5" name="Text 2"/>
          <p:cNvSpPr/>
          <p:nvPr/>
        </p:nvSpPr>
        <p:spPr>
          <a:xfrm>
            <a:off x="976074" y="5116949"/>
            <a:ext cx="14561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50319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그리스 요리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5522357"/>
            <a:ext cx="3459242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그리스 요리는 건강하고 신선한 재료를 사용하며, 올리브 오일, 레몬, 허브 등이 풍미를 더합니다. 모우사카, 그리스식 샐러드, 그리스식 요구르트 등이 대표적입니다.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503193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9" name="Text 6"/>
          <p:cNvSpPr/>
          <p:nvPr/>
        </p:nvSpPr>
        <p:spPr>
          <a:xfrm>
            <a:off x="5388531" y="5116949"/>
            <a:ext cx="167045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5954078" y="50319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터키 요리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954078" y="5522357"/>
            <a:ext cx="345924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터키 요리는 다양한 양념과 향신료의 사용으로 특징지어집니다. 돌마, 케밥, 바클라바 등이 유명하며, 메제 요리들도 인기가 많습니다.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9640133" y="503193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</p:sp>
      <p:sp>
        <p:nvSpPr>
          <p:cNvPr id="13" name="Text 10"/>
          <p:cNvSpPr/>
          <p:nvPr/>
        </p:nvSpPr>
        <p:spPr>
          <a:xfrm>
            <a:off x="9812417" y="5116949"/>
            <a:ext cx="165735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0377249" y="50319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지중해 식단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0377249" y="5522357"/>
            <a:ext cx="345924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그리스와 터키 모두 지중해 연안 국가로, 풍부한 해산물과 신선한 야채, 허브를 기반으로 한 건강하고 균형잡힌 식단을 자랑합니다.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6493" y="762833"/>
            <a:ext cx="5286970" cy="660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여행 준비와 팁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6226493" y="1740932"/>
            <a:ext cx="7663815" cy="4811435"/>
          </a:xfrm>
          <a:prstGeom prst="roundRect">
            <a:avLst>
              <a:gd name="adj" fmla="val 65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34113" y="1748552"/>
            <a:ext cx="7648575" cy="94535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445568" y="1882973"/>
            <a:ext cx="3397568" cy="338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항공편 예약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10273665" y="1882973"/>
            <a:ext cx="3397568" cy="676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그리스와 터키 간 저가 항공편이 많으며, 성수기를 피해 예약하면 좋습니다.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6234113" y="2693908"/>
            <a:ext cx="7648575" cy="128361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445568" y="2828330"/>
            <a:ext cx="3397568" cy="338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숙박 선택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10273665" y="2828330"/>
            <a:ext cx="3397568" cy="1014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유명 관광지에 위치한 호텔, 리조트, 펜션 등 다양한 옵션이 있습니다. 요금과 편의시설을 꼼꼼히 체크하세요.</a:t>
            </a:r>
            <a:endParaRPr lang="en-US" sz="1650" dirty="0"/>
          </a:p>
        </p:txBody>
      </p:sp>
      <p:sp>
        <p:nvSpPr>
          <p:cNvPr id="11" name="Shape 8"/>
          <p:cNvSpPr/>
          <p:nvPr/>
        </p:nvSpPr>
        <p:spPr>
          <a:xfrm>
            <a:off x="6234113" y="3977521"/>
            <a:ext cx="7648575" cy="128361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445568" y="4111943"/>
            <a:ext cx="3397568" cy="338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교통수단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10273665" y="4111943"/>
            <a:ext cx="3397568" cy="1014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도시 내 이동은 지하철, 버스, 택시 등을 활용하고, 섬 간 이동은 페리를 이용하면 편리합니다.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6234113" y="5261134"/>
            <a:ext cx="7648575" cy="128361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445568" y="5395555"/>
            <a:ext cx="3397568" cy="338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여행 준비물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10273665" y="5395555"/>
            <a:ext cx="3397568" cy="1014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선크림, 모자, 편한 신발, 뱅크 카드 등을 필수적으로 준비하세요. 현금도 꼭 준비하세요.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6226493" y="6790253"/>
            <a:ext cx="7663815" cy="676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이렇게 여행 준비를 잘 하면 그리스와 터키의 아름다운 풍경과 문화를 더욱 풍성하게 경험할 수 있습니다. 두 나라의 매력에 푹 빠져보세요!</a:t>
            </a:r>
            <a:endParaRPr lang="en-US" sz="1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671</Words>
  <Application>Microsoft Office PowerPoint</Application>
  <PresentationFormat>사용자 지정</PresentationFormat>
  <Paragraphs>71</Paragraphs>
  <Slides>8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5" baseType="lpstr">
      <vt:lpstr>Lora</vt:lpstr>
      <vt:lpstr>Alice</vt:lpstr>
      <vt:lpstr>Calibri</vt:lpstr>
      <vt:lpstr>Arial</vt:lpstr>
      <vt:lpstr>Lora Bold</vt:lpstr>
      <vt:lpstr>맑은 고딕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임선경님/Mydata서비스기획팀</cp:lastModifiedBy>
  <cp:revision>1</cp:revision>
  <dcterms:created xsi:type="dcterms:W3CDTF">2024-11-13T05:23:38Z</dcterms:created>
  <dcterms:modified xsi:type="dcterms:W3CDTF">2024-11-13T09:31:24Z</dcterms:modified>
</cp:coreProperties>
</file>